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82" r:id="rId3"/>
    <p:sldId id="283" r:id="rId4"/>
    <p:sldId id="291" r:id="rId5"/>
    <p:sldId id="287" r:id="rId6"/>
    <p:sldId id="288" r:id="rId7"/>
    <p:sldId id="289" r:id="rId8"/>
    <p:sldId id="292" r:id="rId9"/>
    <p:sldId id="284" r:id="rId10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76B7"/>
    <a:srgbClr val="094471"/>
    <a:srgbClr val="5B9BD5"/>
    <a:srgbClr val="0C5F9D"/>
    <a:srgbClr val="5D8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6" autoAdjust="0"/>
    <p:restoredTop sz="94660"/>
  </p:normalViewPr>
  <p:slideViewPr>
    <p:cSldViewPr snapToGrid="0">
      <p:cViewPr varScale="1">
        <p:scale>
          <a:sx n="63" d="100"/>
          <a:sy n="63" d="100"/>
        </p:scale>
        <p:origin x="64" y="7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DD875F-D176-4BF1-8D9F-04F27EE67C1A}" type="datetimeFigureOut">
              <a:rPr lang="zh-CN" altLang="en-US" smtClean="0"/>
              <a:t>2024/4/10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97A8F9-57B2-4156-8CCC-94B26B5B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32962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7A8F9-57B2-4156-8CCC-94B26B5B181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07888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7A8F9-57B2-4156-8CCC-94B26B5B181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7979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7A8F9-57B2-4156-8CCC-94B26B5B181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6743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7A8F9-57B2-4156-8CCC-94B26B5B181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85973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7A8F9-57B2-4156-8CCC-94B26B5B181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94070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7A8F9-57B2-4156-8CCC-94B26B5B181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766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7A8F9-57B2-4156-8CCC-94B26B5B181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82110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7A8F9-57B2-4156-8CCC-94B26B5B181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2859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7A8F9-57B2-4156-8CCC-94B26B5B181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8013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587A9-A94D-4CC4-9491-73FEEB9051E1}" type="datetimeFigureOut">
              <a:rPr lang="zh-CN" altLang="en-US" smtClean="0"/>
              <a:t>2024/4/10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1CBF-5FF9-4DFE-A62A-D6AA2F3F3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0469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587A9-A94D-4CC4-9491-73FEEB9051E1}" type="datetimeFigureOut">
              <a:rPr lang="zh-CN" altLang="en-US" smtClean="0"/>
              <a:t>2024/4/10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1CBF-5FF9-4DFE-A62A-D6AA2F3F3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8195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587A9-A94D-4CC4-9491-73FEEB9051E1}" type="datetimeFigureOut">
              <a:rPr lang="zh-CN" altLang="en-US" smtClean="0"/>
              <a:t>2024/4/10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1CBF-5FF9-4DFE-A62A-D6AA2F3F3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3314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587A9-A94D-4CC4-9491-73FEEB9051E1}" type="datetimeFigureOut">
              <a:rPr lang="zh-CN" altLang="en-US" smtClean="0"/>
              <a:t>2024/4/10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1CBF-5FF9-4DFE-A62A-D6AA2F3F3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1991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587A9-A94D-4CC4-9491-73FEEB9051E1}" type="datetimeFigureOut">
              <a:rPr lang="zh-CN" altLang="en-US" smtClean="0"/>
              <a:t>2024/4/10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1CBF-5FF9-4DFE-A62A-D6AA2F3F3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1136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587A9-A94D-4CC4-9491-73FEEB9051E1}" type="datetimeFigureOut">
              <a:rPr lang="zh-CN" altLang="en-US" smtClean="0"/>
              <a:t>2024/4/10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1CBF-5FF9-4DFE-A62A-D6AA2F3F3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390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587A9-A94D-4CC4-9491-73FEEB9051E1}" type="datetimeFigureOut">
              <a:rPr lang="zh-CN" altLang="en-US" smtClean="0"/>
              <a:t>2024/4/10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1CBF-5FF9-4DFE-A62A-D6AA2F3F3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3821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587A9-A94D-4CC4-9491-73FEEB9051E1}" type="datetimeFigureOut">
              <a:rPr lang="zh-CN" altLang="en-US" smtClean="0"/>
              <a:t>2024/4/10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1CBF-5FF9-4DFE-A62A-D6AA2F3F3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3283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587A9-A94D-4CC4-9491-73FEEB9051E1}" type="datetimeFigureOut">
              <a:rPr lang="zh-CN" altLang="en-US" smtClean="0"/>
              <a:t>2024/4/10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1CBF-5FF9-4DFE-A62A-D6AA2F3F3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0462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587A9-A94D-4CC4-9491-73FEEB9051E1}" type="datetimeFigureOut">
              <a:rPr lang="zh-CN" altLang="en-US" smtClean="0"/>
              <a:t>2024/4/10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1CBF-5FF9-4DFE-A62A-D6AA2F3F3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066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587A9-A94D-4CC4-9491-73FEEB9051E1}" type="datetimeFigureOut">
              <a:rPr lang="zh-CN" altLang="en-US" smtClean="0"/>
              <a:t>2024/4/10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1CBF-5FF9-4DFE-A62A-D6AA2F3F3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3511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6587A9-A94D-4CC4-9491-73FEEB9051E1}" type="datetimeFigureOut">
              <a:rPr lang="zh-CN" altLang="en-US" smtClean="0"/>
              <a:t>2024/4/10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FC1CBF-5FF9-4DFE-A62A-D6AA2F3F3DA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446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758075" y="2075561"/>
            <a:ext cx="618747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7200" spc="-300" dirty="0">
                <a:solidFill>
                  <a:schemeClr val="bg1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中国海洋大学</a:t>
            </a:r>
            <a:endParaRPr lang="en-US" altLang="zh-CN" sz="7200" spc="-300" dirty="0">
              <a:solidFill>
                <a:schemeClr val="bg1"/>
              </a:solidFill>
              <a:latin typeface="字魂59号-创粗黑" panose="00000500000000000000" pitchFamily="2" charset="-122"/>
              <a:ea typeface="字魂58号-创中黑" panose="00000500000000000000" pitchFamily="2" charset="-122"/>
              <a:sym typeface="字魂59号-创粗黑" panose="00000500000000000000" pitchFamily="2" charset="-122"/>
            </a:endParaRPr>
          </a:p>
          <a:p>
            <a:pPr algn="dist"/>
            <a:r>
              <a:rPr lang="zh-CN" altLang="en-US" sz="5400" spc="-300" dirty="0">
                <a:solidFill>
                  <a:schemeClr val="bg1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专属</a:t>
            </a:r>
            <a:r>
              <a:rPr lang="en-US" altLang="zh-CN" sz="5400" spc="-300" dirty="0">
                <a:solidFill>
                  <a:schemeClr val="bg1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PPT</a:t>
            </a:r>
            <a:r>
              <a:rPr lang="zh-CN" altLang="en-US" sz="5400" spc="-300" dirty="0">
                <a:solidFill>
                  <a:schemeClr val="bg1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模</a:t>
            </a:r>
            <a:r>
              <a:rPr lang="zh-CN" altLang="en-US" sz="5400" dirty="0">
                <a:solidFill>
                  <a:schemeClr val="bg1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板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333762" y="5510075"/>
            <a:ext cx="75244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FFFF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学号：</a:t>
            </a:r>
            <a:r>
              <a:rPr lang="en-US" altLang="zh-CN" sz="2800" dirty="0">
                <a:solidFill>
                  <a:srgbClr val="FFFFFF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001       </a:t>
            </a:r>
            <a:r>
              <a:rPr lang="zh-CN" altLang="en-US" sz="2800" dirty="0">
                <a:solidFill>
                  <a:srgbClr val="FFFFFF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姓名：青岛高校菌</a:t>
            </a:r>
          </a:p>
        </p:txBody>
      </p:sp>
      <p:sp>
        <p:nvSpPr>
          <p:cNvPr id="8" name="矩形 7"/>
          <p:cNvSpPr/>
          <p:nvPr/>
        </p:nvSpPr>
        <p:spPr>
          <a:xfrm>
            <a:off x="1170613" y="4285260"/>
            <a:ext cx="985077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Shandong university of science and technology</a:t>
            </a:r>
            <a:endParaRPr lang="zh-CN" altLang="en-US" sz="2800" dirty="0">
              <a:solidFill>
                <a:schemeClr val="bg1"/>
              </a:solidFill>
              <a:latin typeface="字魂59号-创粗黑" panose="00000500000000000000" pitchFamily="2" charset="-122"/>
              <a:ea typeface="字魂58号-创中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5" name="流程图: 联系 4"/>
          <p:cNvSpPr/>
          <p:nvPr/>
        </p:nvSpPr>
        <p:spPr>
          <a:xfrm>
            <a:off x="9906825" y="519632"/>
            <a:ext cx="1728000" cy="1728000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825" y="507740"/>
            <a:ext cx="1721165" cy="17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381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724654" y="3865836"/>
            <a:ext cx="47426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4800" dirty="0">
                <a:solidFill>
                  <a:srgbClr val="2F76B7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 案例介绍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5113427" y="1659693"/>
            <a:ext cx="1965146" cy="1965150"/>
            <a:chOff x="1314787" y="1816405"/>
            <a:chExt cx="2298317" cy="2298322"/>
          </a:xfrm>
        </p:grpSpPr>
        <p:sp>
          <p:nvSpPr>
            <p:cNvPr id="11" name="流程图: 联系 5"/>
            <p:cNvSpPr>
              <a:spLocks noChangeArrowheads="1"/>
            </p:cNvSpPr>
            <p:nvPr/>
          </p:nvSpPr>
          <p:spPr bwMode="auto">
            <a:xfrm>
              <a:off x="1314787" y="1816405"/>
              <a:ext cx="2298317" cy="2298322"/>
            </a:xfrm>
            <a:prstGeom prst="flowChartConnector">
              <a:avLst/>
            </a:prstGeom>
            <a:solidFill>
              <a:srgbClr val="0C5F9D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en-US" sz="4000" dirty="0">
                <a:solidFill>
                  <a:srgbClr val="FFFFFF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612985" y="2191658"/>
              <a:ext cx="1701921" cy="1547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0" dirty="0">
                  <a:solidFill>
                    <a:schemeClr val="bg1"/>
                  </a:solidFill>
                  <a:latin typeface="字魂59号-创粗黑" panose="00000500000000000000" pitchFamily="2" charset="-122"/>
                  <a:ea typeface="字魂58号-创中黑" panose="00000500000000000000" pitchFamily="2" charset="-122"/>
                  <a:sym typeface="字魂59号-创粗黑" panose="00000500000000000000" pitchFamily="2" charset="-122"/>
                </a:rPr>
                <a:t>07</a:t>
              </a:r>
              <a:endParaRPr lang="zh-CN" altLang="en-US" sz="8000" dirty="0">
                <a:solidFill>
                  <a:schemeClr val="bg1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8075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-91440" y="646330"/>
            <a:ext cx="12192000" cy="6187439"/>
          </a:xfrm>
          <a:prstGeom prst="rect">
            <a:avLst/>
          </a:prstGeom>
          <a:solidFill>
            <a:schemeClr val="bg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方法，这是一种利用大型预训练文本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-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文本语言模型和最先进的机器翻译技术的注释投影新方法。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将标签投影任务分解为两个子任务：（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1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）候选生成步骤，其中使用多语言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T5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模型生成一组投影候选项，以及（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2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）候选选择步骤，其中根据翻译概率对生成的候选项进行排名。作者在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5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个印欧语系和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8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个低资源非洲语言的内在和外在任务上进行了实验。实验结果表明，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在性能上显著超越了之前的注释投影方法。作者认为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能够帮助自动缓解序列标注任务中高质量训练数据的缺乏。</a:t>
            </a:r>
          </a:p>
        </p:txBody>
      </p:sp>
      <p:sp>
        <p:nvSpPr>
          <p:cNvPr id="5" name="矩形 4"/>
          <p:cNvSpPr/>
          <p:nvPr/>
        </p:nvSpPr>
        <p:spPr>
          <a:xfrm>
            <a:off x="0" y="1"/>
            <a:ext cx="12192000" cy="670560"/>
          </a:xfrm>
          <a:prstGeom prst="rect">
            <a:avLst/>
          </a:prstGeom>
          <a:solidFill>
            <a:srgbClr val="0C5F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8号-创中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16992" y="-1"/>
            <a:ext cx="6193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dirty="0">
                <a:solidFill>
                  <a:schemeClr val="bg1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07.</a:t>
            </a:r>
            <a:r>
              <a:rPr lang="zh-CN" altLang="en-US" sz="3500" dirty="0">
                <a:solidFill>
                  <a:schemeClr val="bg1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案例介绍</a:t>
            </a:r>
            <a:endParaRPr lang="zh-CN" altLang="en-US" sz="3600" b="1" dirty="0">
              <a:solidFill>
                <a:schemeClr val="bg1"/>
              </a:solidFill>
              <a:latin typeface="字魂59号-创粗黑" panose="00000500000000000000" pitchFamily="2" charset="-122"/>
              <a:ea typeface="字魂58号-创中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01EDC37-3A9F-AF62-F150-6EE301D5C4F9}"/>
              </a:ext>
            </a:extLst>
          </p:cNvPr>
          <p:cNvSpPr txBox="1"/>
          <p:nvPr/>
        </p:nvSpPr>
        <p:spPr>
          <a:xfrm>
            <a:off x="5313680" y="1573723"/>
            <a:ext cx="6649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  一种基于字符级语言模型的上下文字符嵌入方法，称为上下文字符嵌入。该方法结合了预训练的大规模语料库、任务特定子词特征和上下文化词嵌入的特点。通过与先前嵌入方法的比较评估，发现这种嵌入方法对于下游任务非常有用，在四个经典序列标注任务中，它始终优于之前的最先进技术。</a:t>
            </a:r>
            <a:endParaRPr lang="en-US" altLang="zh-CN" dirty="0"/>
          </a:p>
          <a:p>
            <a:r>
              <a:rPr lang="en-US" altLang="zh-CN" dirty="0"/>
              <a:t>    </a:t>
            </a:r>
            <a:r>
              <a:rPr lang="zh-CN" altLang="en-US" dirty="0"/>
              <a:t>作者在多项序列标注任务上验证了该方法，如英语和德语的命名实体识别、词性标注和短语分割，取得了优于现有最佳成果的表现。此外，该方法简化了序列标注架构，并提高了训练效率，有助于新语言或领域模型的建立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710865A-B29A-DEC5-2ED0-A25AEF59FF3F}"/>
              </a:ext>
            </a:extLst>
          </p:cNvPr>
          <p:cNvSpPr txBox="1"/>
          <p:nvPr/>
        </p:nvSpPr>
        <p:spPr>
          <a:xfrm>
            <a:off x="7205920" y="1037516"/>
            <a:ext cx="3137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上下文字符串嵌入序列标记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2A3EE6B-5D69-049E-E9E3-8BE1EA9EF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720" y="884993"/>
            <a:ext cx="4697332" cy="516020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F531581-2289-1674-2249-A3893C7A6A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8755" y="4170283"/>
            <a:ext cx="3717809" cy="1746361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E0A78743-2F98-0B79-88B1-720FA71D0CD4}"/>
              </a:ext>
            </a:extLst>
          </p:cNvPr>
          <p:cNvSpPr txBox="1"/>
          <p:nvPr/>
        </p:nvSpPr>
        <p:spPr>
          <a:xfrm>
            <a:off x="5246212" y="5947710"/>
            <a:ext cx="2782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图一，基于字符级神经语言模型的序列标注架构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04F4BFC8-A8D0-D89A-47BA-C2D9E9E410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72707" y="4393098"/>
            <a:ext cx="3714941" cy="1289116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8BE1A565-3C40-3F8F-05DA-A13EA700F965}"/>
              </a:ext>
            </a:extLst>
          </p:cNvPr>
          <p:cNvSpPr txBox="1"/>
          <p:nvPr/>
        </p:nvSpPr>
        <p:spPr>
          <a:xfrm>
            <a:off x="8435056" y="5751535"/>
            <a:ext cx="3452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图二，如何从字符级神经语言模型中提取上下文字符嵌入的方法</a:t>
            </a:r>
          </a:p>
        </p:txBody>
      </p:sp>
    </p:spTree>
    <p:extLst>
      <p:ext uri="{BB962C8B-B14F-4D97-AF65-F5344CB8AC3E}">
        <p14:creationId xmlns:p14="http://schemas.microsoft.com/office/powerpoint/2010/main" val="1403927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-91440" y="646330"/>
            <a:ext cx="12192000" cy="6187439"/>
          </a:xfrm>
          <a:prstGeom prst="rect">
            <a:avLst/>
          </a:prstGeom>
          <a:solidFill>
            <a:schemeClr val="bg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方法，这是一种利用大型预训练文本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-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文本语言模型和最先进的机器翻译技术的注释投影新方法。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将标签投影任务分解为两个子任务：（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1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）候选生成步骤，其中使用多语言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T5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模型生成一组投影候选项，以及（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2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）候选选择步骤，其中根据翻译概率对生成的候选项进行排名。作者在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5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个印欧语系和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8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个低资源非洲语言的内在和外在任务上进行了实验。实验结果表明，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在性能上显著超越了之前的注释投影方法。作者认为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能够帮助自动缓解序列标注任务中高质量训练数据的缺乏。</a:t>
            </a:r>
          </a:p>
        </p:txBody>
      </p:sp>
      <p:sp>
        <p:nvSpPr>
          <p:cNvPr id="5" name="矩形 4"/>
          <p:cNvSpPr/>
          <p:nvPr/>
        </p:nvSpPr>
        <p:spPr>
          <a:xfrm>
            <a:off x="0" y="1"/>
            <a:ext cx="12192000" cy="670560"/>
          </a:xfrm>
          <a:prstGeom prst="rect">
            <a:avLst/>
          </a:prstGeom>
          <a:solidFill>
            <a:srgbClr val="0C5F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8号-创中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16992" y="-1"/>
            <a:ext cx="6193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dirty="0">
                <a:solidFill>
                  <a:schemeClr val="bg1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07.</a:t>
            </a:r>
            <a:r>
              <a:rPr lang="zh-CN" altLang="en-US" sz="3500" dirty="0">
                <a:solidFill>
                  <a:schemeClr val="bg1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案例介绍</a:t>
            </a:r>
            <a:endParaRPr lang="zh-CN" altLang="en-US" sz="3600" b="1" dirty="0">
              <a:solidFill>
                <a:schemeClr val="bg1"/>
              </a:solidFill>
              <a:latin typeface="字魂59号-创粗黑" panose="00000500000000000000" pitchFamily="2" charset="-122"/>
              <a:ea typeface="字魂58号-创中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2C1D09E-368D-591E-1778-84903C6E063A}"/>
              </a:ext>
            </a:extLst>
          </p:cNvPr>
          <p:cNvSpPr txBox="1"/>
          <p:nvPr/>
        </p:nvSpPr>
        <p:spPr>
          <a:xfrm>
            <a:off x="162559" y="883922"/>
            <a:ext cx="11938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     一个应用上下文字符串嵌入序列标记的样例是</a:t>
            </a:r>
            <a:r>
              <a:rPr lang="en-US" altLang="zh-CN" b="1" dirty="0"/>
              <a:t>BERT (Bidirectional Encoder Representations from Transformers)</a:t>
            </a:r>
            <a:r>
              <a:rPr lang="zh-CN" altLang="en-US" b="1" dirty="0"/>
              <a:t>。</a:t>
            </a:r>
            <a:r>
              <a:rPr lang="en-US" altLang="zh-CN" dirty="0"/>
              <a:t>BERT </a:t>
            </a:r>
            <a:r>
              <a:rPr lang="zh-CN" altLang="en-US" dirty="0"/>
              <a:t>是一种基于 </a:t>
            </a:r>
            <a:r>
              <a:rPr lang="en-US" altLang="zh-CN" dirty="0"/>
              <a:t>Transformer </a:t>
            </a:r>
            <a:r>
              <a:rPr lang="zh-CN" altLang="en-US" dirty="0"/>
              <a:t>架构的预训练模型，专注于将自然语言进行编码和嵌入。</a:t>
            </a:r>
            <a:r>
              <a:rPr lang="en-US" altLang="zh-CN" dirty="0"/>
              <a:t>BERT </a:t>
            </a:r>
            <a:r>
              <a:rPr lang="zh-CN" altLang="en-US" dirty="0"/>
              <a:t>主要用于序列标记任务，该任务涉及对输入文本中的每个标记进行分类或序列标注。</a:t>
            </a:r>
            <a:r>
              <a:rPr lang="en-US" altLang="zh-CN" dirty="0"/>
              <a:t>BERT </a:t>
            </a:r>
            <a:r>
              <a:rPr lang="zh-CN" altLang="en-US" dirty="0"/>
              <a:t>不仅仅考虑到当前标记的上下文，还会考虑到整个句子的上下文信息，从而提取更丰富、更准确的特征。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E669F62-E3E8-4150-ADED-B2FF160A4A6D}"/>
              </a:ext>
            </a:extLst>
          </p:cNvPr>
          <p:cNvSpPr txBox="1"/>
          <p:nvPr/>
        </p:nvSpPr>
        <p:spPr>
          <a:xfrm>
            <a:off x="5163312" y="2183312"/>
            <a:ext cx="693724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一些常见的 </a:t>
            </a:r>
            <a:r>
              <a:rPr lang="en-US" altLang="zh-CN" dirty="0"/>
              <a:t>BERT </a:t>
            </a:r>
            <a:r>
              <a:rPr lang="zh-CN" altLang="en-US" dirty="0"/>
              <a:t>序列标记产品包括：</a:t>
            </a:r>
          </a:p>
          <a:p>
            <a:pPr>
              <a:buFont typeface="+mj-lt"/>
              <a:buAutoNum type="arabicPeriod"/>
            </a:pPr>
            <a:r>
              <a:rPr lang="en-US" altLang="zh-CN" dirty="0"/>
              <a:t>Google BERT: Google </a:t>
            </a:r>
            <a:r>
              <a:rPr lang="zh-CN" altLang="en-US" dirty="0"/>
              <a:t>论文中提出的 </a:t>
            </a:r>
            <a:r>
              <a:rPr lang="en-US" altLang="zh-CN" dirty="0"/>
              <a:t>BERT </a:t>
            </a:r>
            <a:r>
              <a:rPr lang="zh-CN" altLang="en-US" dirty="0"/>
              <a:t>模型，通过预训练和微调的方式，能够在多种自然语言任务上取得良好效果。</a:t>
            </a:r>
            <a:r>
              <a:rPr lang="en-US" altLang="zh-CN" dirty="0"/>
              <a:t>Google </a:t>
            </a:r>
            <a:r>
              <a:rPr lang="zh-CN" altLang="en-US" dirty="0"/>
              <a:t>提供了 </a:t>
            </a:r>
            <a:r>
              <a:rPr lang="en-US" altLang="zh-CN" dirty="0"/>
              <a:t>BERT </a:t>
            </a:r>
            <a:r>
              <a:rPr lang="zh-CN" altLang="en-US" dirty="0"/>
              <a:t>模型的源代码和预训练权重，可以在自定义应用中使用。</a:t>
            </a:r>
            <a:endParaRPr lang="en-US" altLang="zh-CN" dirty="0"/>
          </a:p>
          <a:p>
            <a:pPr>
              <a:buFont typeface="+mj-lt"/>
              <a:buAutoNum type="arabicPeriod"/>
            </a:pP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dirty="0"/>
              <a:t>Hugging Face Transformers: Hugging Face </a:t>
            </a:r>
            <a:r>
              <a:rPr lang="zh-CN" altLang="en-US" dirty="0"/>
              <a:t>是一个开源的 </a:t>
            </a:r>
            <a:r>
              <a:rPr lang="en-US" altLang="zh-CN" dirty="0"/>
              <a:t>NLP </a:t>
            </a:r>
            <a:r>
              <a:rPr lang="zh-CN" altLang="en-US" dirty="0"/>
              <a:t>库，提供了一套丰富的基于 </a:t>
            </a:r>
            <a:r>
              <a:rPr lang="en-US" altLang="zh-CN" dirty="0"/>
              <a:t>Transformer </a:t>
            </a:r>
            <a:r>
              <a:rPr lang="zh-CN" altLang="en-US" dirty="0"/>
              <a:t>架构的预训练模型，包括 </a:t>
            </a:r>
            <a:r>
              <a:rPr lang="en-US" altLang="zh-CN" dirty="0"/>
              <a:t>BERT </a:t>
            </a:r>
            <a:r>
              <a:rPr lang="zh-CN" altLang="en-US" dirty="0"/>
              <a:t>在内。</a:t>
            </a:r>
            <a:r>
              <a:rPr lang="en-US" altLang="zh-CN" dirty="0"/>
              <a:t>Hugging Face Transformers </a:t>
            </a:r>
            <a:r>
              <a:rPr lang="zh-CN" altLang="en-US" dirty="0"/>
              <a:t>提供了易于使用的 </a:t>
            </a:r>
            <a:r>
              <a:rPr lang="en-US" altLang="zh-CN" dirty="0"/>
              <a:t>Python </a:t>
            </a:r>
            <a:r>
              <a:rPr lang="zh-CN" altLang="en-US" dirty="0"/>
              <a:t>接口，使用户能够方便地将 </a:t>
            </a:r>
            <a:r>
              <a:rPr lang="en-US" altLang="zh-CN" dirty="0"/>
              <a:t>BERT </a:t>
            </a:r>
            <a:r>
              <a:rPr lang="zh-CN" altLang="en-US" dirty="0"/>
              <a:t>集成到自己的应用中。</a:t>
            </a:r>
            <a:endParaRPr lang="en-US" altLang="zh-CN" dirty="0"/>
          </a:p>
          <a:p>
            <a:pPr>
              <a:buFont typeface="+mj-lt"/>
              <a:buAutoNum type="arabicPeriod"/>
            </a:pP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dirty="0"/>
              <a:t>BERT-as-Service: </a:t>
            </a:r>
            <a:r>
              <a:rPr lang="zh-CN" altLang="en-US" dirty="0"/>
              <a:t>一个开源的 </a:t>
            </a:r>
            <a:r>
              <a:rPr lang="en-US" altLang="zh-CN" dirty="0"/>
              <a:t>BERT </a:t>
            </a:r>
            <a:r>
              <a:rPr lang="zh-CN" altLang="en-US" dirty="0"/>
              <a:t>服务端，提供了远程的 </a:t>
            </a:r>
            <a:r>
              <a:rPr lang="en-US" altLang="zh-CN" dirty="0"/>
              <a:t>BERT </a:t>
            </a:r>
            <a:r>
              <a:rPr lang="zh-CN" altLang="en-US" dirty="0"/>
              <a:t>序列标记能力。</a:t>
            </a:r>
            <a:r>
              <a:rPr lang="en-US" altLang="zh-CN" dirty="0"/>
              <a:t>BERT-as-Service </a:t>
            </a:r>
            <a:r>
              <a:rPr lang="zh-CN" altLang="en-US" dirty="0"/>
              <a:t>允许用户通过简单的 </a:t>
            </a:r>
            <a:r>
              <a:rPr lang="en-US" altLang="zh-CN" dirty="0"/>
              <a:t>API </a:t>
            </a:r>
            <a:r>
              <a:rPr lang="zh-CN" altLang="en-US" dirty="0"/>
              <a:t>调用方式，将文本输入发送给 </a:t>
            </a:r>
            <a:r>
              <a:rPr lang="en-US" altLang="zh-CN" dirty="0"/>
              <a:t>BERT </a:t>
            </a:r>
            <a:r>
              <a:rPr lang="zh-CN" altLang="en-US" dirty="0"/>
              <a:t>模型，并接收到其嵌入表示的结果。</a:t>
            </a:r>
          </a:p>
          <a:p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CA33B82-822E-43F2-5359-0CBB527B9C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68" y="2141403"/>
            <a:ext cx="5004704" cy="427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121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-91440" y="646330"/>
            <a:ext cx="12192000" cy="6187439"/>
          </a:xfrm>
          <a:prstGeom prst="rect">
            <a:avLst/>
          </a:prstGeom>
          <a:solidFill>
            <a:schemeClr val="bg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方法，这是一种利用大型预训练文本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-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文本语言模型和最先进的机器翻译技术的注释投影新方法。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将标签投影任务分解为两个子任务：（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1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）候选生成步骤，其中使用多语言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T5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模型生成一组投影候选项，以及（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2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）候选选择步骤，其中根据翻译概率对生成的候选项进行排名。作者在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5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个印欧语系和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8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个低资源非洲语言的内在和外在任务上进行了实验。实验结果表明，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在性能上显著超越了之前的注释投影方法。作者认为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能够帮助自动缓解序列标注任务中高质量训练数据的缺乏。</a:t>
            </a:r>
          </a:p>
        </p:txBody>
      </p:sp>
      <p:sp>
        <p:nvSpPr>
          <p:cNvPr id="5" name="矩形 4"/>
          <p:cNvSpPr/>
          <p:nvPr/>
        </p:nvSpPr>
        <p:spPr>
          <a:xfrm>
            <a:off x="0" y="1"/>
            <a:ext cx="12192000" cy="670560"/>
          </a:xfrm>
          <a:prstGeom prst="rect">
            <a:avLst/>
          </a:prstGeom>
          <a:solidFill>
            <a:srgbClr val="0C5F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8号-创中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16992" y="-1"/>
            <a:ext cx="6193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dirty="0">
                <a:solidFill>
                  <a:schemeClr val="bg1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07.</a:t>
            </a:r>
            <a:r>
              <a:rPr lang="zh-CN" altLang="en-US" sz="3500" dirty="0">
                <a:solidFill>
                  <a:schemeClr val="bg1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案例介绍</a:t>
            </a:r>
            <a:endParaRPr lang="zh-CN" altLang="en-US" sz="3600" b="1" dirty="0">
              <a:solidFill>
                <a:schemeClr val="bg1"/>
              </a:solidFill>
              <a:latin typeface="字魂59号-创粗黑" panose="00000500000000000000" pitchFamily="2" charset="-122"/>
              <a:ea typeface="字魂58号-创中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01EDC37-3A9F-AF62-F150-6EE301D5C4F9}"/>
              </a:ext>
            </a:extLst>
          </p:cNvPr>
          <p:cNvSpPr txBox="1"/>
          <p:nvPr/>
        </p:nvSpPr>
        <p:spPr>
          <a:xfrm>
            <a:off x="5313680" y="1573723"/>
            <a:ext cx="6649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介绍序列标注（</a:t>
            </a:r>
            <a:r>
              <a:rPr lang="en-US" altLang="zh-CN" dirty="0"/>
              <a:t>SL</a:t>
            </a:r>
            <a:r>
              <a:rPr lang="zh-CN" altLang="en-US" dirty="0"/>
              <a:t>）在自然语言理解（</a:t>
            </a:r>
            <a:r>
              <a:rPr lang="en-US" altLang="zh-CN" dirty="0"/>
              <a:t>NLU</a:t>
            </a:r>
            <a:r>
              <a:rPr lang="zh-CN" altLang="en-US" dirty="0"/>
              <a:t>）中的应用，及其在口语理解（</a:t>
            </a:r>
            <a:r>
              <a:rPr lang="en-US" altLang="zh-CN" dirty="0"/>
              <a:t>SLU</a:t>
            </a:r>
            <a:r>
              <a:rPr lang="zh-CN" altLang="en-US" dirty="0"/>
              <a:t>）中的挑战。主要有两种</a:t>
            </a:r>
            <a:r>
              <a:rPr lang="en-US" altLang="zh-CN" dirty="0"/>
              <a:t>SLU</a:t>
            </a:r>
            <a:r>
              <a:rPr lang="zh-CN" altLang="en-US" dirty="0"/>
              <a:t>方法：一是先通过自动语音识别（</a:t>
            </a:r>
            <a:r>
              <a:rPr lang="en-US" altLang="zh-CN" dirty="0"/>
              <a:t>ASR</a:t>
            </a:r>
            <a:r>
              <a:rPr lang="zh-CN" altLang="en-US" dirty="0"/>
              <a:t>）识别口语词，再用</a:t>
            </a:r>
            <a:r>
              <a:rPr lang="en-US" altLang="zh-CN" dirty="0"/>
              <a:t>NLU</a:t>
            </a:r>
            <a:r>
              <a:rPr lang="zh-CN" altLang="en-US" dirty="0"/>
              <a:t>引擎标注；二是直接在端到端（</a:t>
            </a:r>
            <a:r>
              <a:rPr lang="en-US" altLang="zh-CN" dirty="0"/>
              <a:t>E2E</a:t>
            </a:r>
            <a:r>
              <a:rPr lang="zh-CN" altLang="en-US" dirty="0"/>
              <a:t>）框架中识别并标注口语词。作者提出一种综合两方法的组成性</a:t>
            </a:r>
            <a:r>
              <a:rPr lang="en-US" altLang="zh-CN" dirty="0"/>
              <a:t>E2E</a:t>
            </a:r>
            <a:r>
              <a:rPr lang="zh-CN" altLang="en-US" dirty="0"/>
              <a:t>系统，用于标注序列中的实体名（</a:t>
            </a:r>
            <a:r>
              <a:rPr lang="en-US" altLang="zh-CN" dirty="0"/>
              <a:t>NER</a:t>
            </a:r>
            <a:r>
              <a:rPr lang="zh-CN" altLang="en-US" dirty="0"/>
              <a:t>），并通过基准</a:t>
            </a:r>
            <a:r>
              <a:rPr lang="en-US" altLang="zh-CN" dirty="0"/>
              <a:t>SLU</a:t>
            </a:r>
            <a:r>
              <a:rPr lang="zh-CN" altLang="en-US" dirty="0"/>
              <a:t>数据集验证有效性。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710865A-B29A-DEC5-2ED0-A25AEF59FF3F}"/>
              </a:ext>
            </a:extLst>
          </p:cNvPr>
          <p:cNvSpPr txBox="1"/>
          <p:nvPr/>
        </p:nvSpPr>
        <p:spPr>
          <a:xfrm>
            <a:off x="6757659" y="1014107"/>
            <a:ext cx="4274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端到端语音语言理解系统的序列标注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0A78743-2F98-0B79-88B1-720FA71D0CD4}"/>
              </a:ext>
            </a:extLst>
          </p:cNvPr>
          <p:cNvSpPr txBox="1"/>
          <p:nvPr/>
        </p:nvSpPr>
        <p:spPr>
          <a:xfrm>
            <a:off x="5763599" y="6211670"/>
            <a:ext cx="5268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      组合式端到端语音理解</a:t>
            </a:r>
            <a:r>
              <a:rPr lang="en-US" altLang="zh-CN" dirty="0"/>
              <a:t>(SLU)</a:t>
            </a:r>
            <a:r>
              <a:rPr lang="zh-CN" altLang="en-US" dirty="0"/>
              <a:t>模型的结构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EF9E19D-521B-BDC5-AD8F-E3DE56A20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314" y="836821"/>
            <a:ext cx="4542001" cy="576133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0498A0D-D9D9-0231-8AD4-B2D05B76B0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1040" y="3424685"/>
            <a:ext cx="5702892" cy="2690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017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-91440" y="646330"/>
            <a:ext cx="12192000" cy="6187439"/>
          </a:xfrm>
          <a:prstGeom prst="rect">
            <a:avLst/>
          </a:prstGeom>
          <a:solidFill>
            <a:schemeClr val="bg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方法，这是一种利用大型预训练文本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-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文本语言模型和最先进的机器翻译技术的注释投影新方法。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将标签投影任务分解为两个子任务：（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1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）候选生成步骤，其中使用多语言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T5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模型生成一组投影候选项，以及（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2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）候选选择步骤，其中根据翻译概率对生成的候选项进行排名。作者在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5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个印欧语系和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8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个低资源非洲语言的内在和外在任务上进行了实验。实验结果表明，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在性能上显著超越了之前的注释投影方法。作者认为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能够帮助自动缓解序列标注任务中高质量训练数据的缺乏。</a:t>
            </a:r>
          </a:p>
        </p:txBody>
      </p:sp>
      <p:sp>
        <p:nvSpPr>
          <p:cNvPr id="5" name="矩形 4"/>
          <p:cNvSpPr/>
          <p:nvPr/>
        </p:nvSpPr>
        <p:spPr>
          <a:xfrm>
            <a:off x="0" y="1"/>
            <a:ext cx="12192000" cy="670560"/>
          </a:xfrm>
          <a:prstGeom prst="rect">
            <a:avLst/>
          </a:prstGeom>
          <a:solidFill>
            <a:srgbClr val="0C5F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8号-创中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16992" y="-1"/>
            <a:ext cx="6193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dirty="0">
                <a:solidFill>
                  <a:schemeClr val="bg1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07.</a:t>
            </a:r>
            <a:r>
              <a:rPr lang="zh-CN" altLang="en-US" sz="3500" dirty="0">
                <a:solidFill>
                  <a:schemeClr val="bg1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案例介绍</a:t>
            </a:r>
            <a:endParaRPr lang="zh-CN" altLang="en-US" sz="3600" b="1" dirty="0">
              <a:solidFill>
                <a:schemeClr val="bg1"/>
              </a:solidFill>
              <a:latin typeface="字魂59号-创粗黑" panose="00000500000000000000" pitchFamily="2" charset="-122"/>
              <a:ea typeface="字魂58号-创中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2C1D09E-368D-591E-1778-84903C6E063A}"/>
              </a:ext>
            </a:extLst>
          </p:cNvPr>
          <p:cNvSpPr txBox="1"/>
          <p:nvPr/>
        </p:nvSpPr>
        <p:spPr>
          <a:xfrm>
            <a:off x="162560" y="883921"/>
            <a:ext cx="11391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    一个应用端到端语音语言理解系统的序列标注的样例是</a:t>
            </a:r>
            <a:r>
              <a:rPr lang="en-US" altLang="zh-CN" b="1" dirty="0"/>
              <a:t>ASR (Automatic Speech Recognition)</a:t>
            </a:r>
            <a:r>
              <a:rPr lang="zh-CN" altLang="en-US" dirty="0"/>
              <a:t>。</a:t>
            </a:r>
            <a:r>
              <a:rPr lang="en-US" altLang="zh-CN" dirty="0"/>
              <a:t>ASR</a:t>
            </a:r>
            <a:r>
              <a:rPr lang="zh-CN" altLang="en-US" dirty="0"/>
              <a:t>是一种将语音信号转换为文本的系统，对输入的语音进行序列标注，将其转化为对应的文本序列。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E669F62-E3E8-4150-ADED-B2FF160A4A6D}"/>
              </a:ext>
            </a:extLst>
          </p:cNvPr>
          <p:cNvSpPr txBox="1"/>
          <p:nvPr/>
        </p:nvSpPr>
        <p:spPr>
          <a:xfrm>
            <a:off x="316992" y="1859338"/>
            <a:ext cx="693724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一些常见的</a:t>
            </a:r>
            <a:r>
              <a:rPr lang="en-US" altLang="zh-CN" dirty="0"/>
              <a:t>ASR</a:t>
            </a:r>
            <a:r>
              <a:rPr lang="zh-CN" altLang="en-US" dirty="0"/>
              <a:t>产品包括：</a:t>
            </a:r>
          </a:p>
          <a:p>
            <a:pPr>
              <a:buFont typeface="+mj-lt"/>
              <a:buAutoNum type="arabicPeriod"/>
            </a:pPr>
            <a:r>
              <a:rPr lang="en-US" altLang="zh-CN" dirty="0"/>
              <a:t>Google Cloud Speech-to-Text</a:t>
            </a:r>
            <a:r>
              <a:rPr lang="zh-CN" altLang="en-US" dirty="0"/>
              <a:t>：提供了一套强大的</a:t>
            </a:r>
            <a:r>
              <a:rPr lang="en-US" altLang="zh-CN" dirty="0"/>
              <a:t>API</a:t>
            </a:r>
            <a:r>
              <a:rPr lang="zh-CN" altLang="en-US" dirty="0"/>
              <a:t>，可以将语音转换为文本。支持多种语言，并具备灵活的语音识别功能。</a:t>
            </a:r>
            <a:endParaRPr lang="en-US" altLang="zh-CN" dirty="0"/>
          </a:p>
          <a:p>
            <a:pPr>
              <a:buFont typeface="+mj-lt"/>
              <a:buAutoNum type="arabicPeriod"/>
            </a:pP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dirty="0"/>
              <a:t>Microsoft Azure Speech to Text</a:t>
            </a:r>
            <a:r>
              <a:rPr lang="zh-CN" altLang="en-US" dirty="0"/>
              <a:t>：</a:t>
            </a:r>
            <a:r>
              <a:rPr lang="en-US" altLang="zh-CN" dirty="0"/>
              <a:t>Microsoft Azure</a:t>
            </a:r>
            <a:r>
              <a:rPr lang="zh-CN" altLang="en-US" dirty="0"/>
              <a:t>平台上的语音转文本服务。提供多种语言的支持，并具备高准确率的语音识别能力。</a:t>
            </a:r>
            <a:endParaRPr lang="en-US" altLang="zh-CN" dirty="0"/>
          </a:p>
          <a:p>
            <a:pPr>
              <a:buFont typeface="+mj-lt"/>
              <a:buAutoNum type="arabicPeriod"/>
            </a:pP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dirty="0"/>
              <a:t>IBM Watson Speech to Text</a:t>
            </a:r>
            <a:r>
              <a:rPr lang="zh-CN" altLang="en-US" dirty="0"/>
              <a:t>：</a:t>
            </a:r>
            <a:r>
              <a:rPr lang="en-US" altLang="zh-CN" dirty="0"/>
              <a:t>IBM Watson</a:t>
            </a:r>
            <a:r>
              <a:rPr lang="zh-CN" altLang="en-US" dirty="0"/>
              <a:t>平台上的语音识别服务。提供高度准确的语音转文本功能，支持多种语言。</a:t>
            </a:r>
            <a:endParaRPr lang="en-US" altLang="zh-CN" dirty="0"/>
          </a:p>
          <a:p>
            <a:pPr>
              <a:buFont typeface="+mj-lt"/>
              <a:buAutoNum type="arabicPeriod"/>
            </a:pP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dirty="0" err="1"/>
              <a:t>Deepgram</a:t>
            </a:r>
            <a:r>
              <a:rPr lang="zh-CN" altLang="en-US" dirty="0"/>
              <a:t>：一个专注于语音识别的</a:t>
            </a:r>
            <a:r>
              <a:rPr lang="en-US" altLang="zh-CN" dirty="0"/>
              <a:t>AI</a:t>
            </a:r>
            <a:r>
              <a:rPr lang="zh-CN" altLang="en-US" dirty="0"/>
              <a:t>公司，提供高准确率的语音转文本服务。支持多种语言和行业特定的定制需求。</a:t>
            </a:r>
            <a:endParaRPr lang="en-US" altLang="zh-CN" dirty="0"/>
          </a:p>
          <a:p>
            <a:pPr>
              <a:buFont typeface="+mj-lt"/>
              <a:buAutoNum type="arabicPeriod"/>
            </a:pPr>
            <a:endParaRPr lang="en-US" altLang="zh-CN" dirty="0"/>
          </a:p>
          <a:p>
            <a:pPr>
              <a:buFont typeface="+mj-lt"/>
              <a:buAutoNum type="arabicPeriod"/>
            </a:pPr>
            <a:r>
              <a:rPr lang="en-US" altLang="zh-CN" dirty="0"/>
              <a:t>Kaldi</a:t>
            </a:r>
            <a:r>
              <a:rPr lang="zh-CN" altLang="en-US" dirty="0"/>
              <a:t>：一个开源的语音识别工具包，在学术界和工业界广泛使用。提供了一套完整的语音识别流水线，包括特征提取、声学模型训练和解码等功能。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5C83BCB-D0E9-2C7F-02BA-C5B24E02AD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7624" y="2381812"/>
            <a:ext cx="4978656" cy="3118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178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-91440" y="646330"/>
            <a:ext cx="12192000" cy="6187439"/>
          </a:xfrm>
          <a:prstGeom prst="rect">
            <a:avLst/>
          </a:prstGeom>
          <a:solidFill>
            <a:schemeClr val="bg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方法，这是一种利用大型预训练文本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-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文本语言模型和最先进的机器翻译技术的注释投影新方法。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将标签投影任务分解为两个子任务：（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1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）候选生成步骤，其中使用多语言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T5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模型生成一组投影候选项，以及（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2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）候选选择步骤，其中根据翻译概率对生成的候选项进行排名。作者在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5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个印欧语系和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8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个低资源非洲语言的内在和外在任务上进行了实验。实验结果表明，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在性能上显著超越了之前的注释投影方法。作者认为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能够帮助自动缓解序列标注任务中高质量训练数据的缺乏。</a:t>
            </a:r>
          </a:p>
        </p:txBody>
      </p:sp>
      <p:sp>
        <p:nvSpPr>
          <p:cNvPr id="5" name="矩形 4"/>
          <p:cNvSpPr/>
          <p:nvPr/>
        </p:nvSpPr>
        <p:spPr>
          <a:xfrm>
            <a:off x="0" y="1"/>
            <a:ext cx="12192000" cy="670560"/>
          </a:xfrm>
          <a:prstGeom prst="rect">
            <a:avLst/>
          </a:prstGeom>
          <a:solidFill>
            <a:srgbClr val="0C5F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8号-创中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16992" y="-1"/>
            <a:ext cx="6193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dirty="0">
                <a:solidFill>
                  <a:schemeClr val="bg1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07.</a:t>
            </a:r>
            <a:r>
              <a:rPr lang="zh-CN" altLang="en-US" sz="3500">
                <a:solidFill>
                  <a:schemeClr val="bg1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案例介绍</a:t>
            </a:r>
            <a:endParaRPr lang="zh-CN" altLang="en-US" sz="3600" b="1" dirty="0">
              <a:solidFill>
                <a:schemeClr val="bg1"/>
              </a:solidFill>
              <a:latin typeface="字魂59号-创粗黑" panose="00000500000000000000" pitchFamily="2" charset="-122"/>
              <a:ea typeface="字魂58号-创中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01EDC37-3A9F-AF62-F150-6EE301D5C4F9}"/>
              </a:ext>
            </a:extLst>
          </p:cNvPr>
          <p:cNvSpPr txBox="1"/>
          <p:nvPr/>
        </p:nvSpPr>
        <p:spPr>
          <a:xfrm>
            <a:off x="5273991" y="1687355"/>
            <a:ext cx="328168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 一种新的神经网络架构，用于语言序列标注，如词性标注和命名实体识别。该模型完全端到端，无需特定资源或特征工程，只需在未标记语料库上预训练词嵌入。使用卷积神经网络编码字符级信息，将其与词级表示结合，送入双向长短时记忆网络建模每个词的上下文信息，并采用序列条件随机场进行整个句子标签的解码。在</a:t>
            </a:r>
            <a:r>
              <a:rPr lang="en-US" altLang="zh-CN" dirty="0"/>
              <a:t>POS</a:t>
            </a:r>
            <a:r>
              <a:rPr lang="zh-CN" altLang="en-US" dirty="0"/>
              <a:t>标注和英语</a:t>
            </a:r>
            <a:r>
              <a:rPr lang="en-US" altLang="zh-CN" dirty="0"/>
              <a:t>NER</a:t>
            </a:r>
            <a:r>
              <a:rPr lang="zh-CN" altLang="en-US" dirty="0"/>
              <a:t>任务上评估模型，结果优于现有最佳系统，实现了词性标注</a:t>
            </a:r>
            <a:r>
              <a:rPr lang="en-US" altLang="zh-CN" dirty="0"/>
              <a:t>97.55%</a:t>
            </a:r>
            <a:r>
              <a:rPr lang="zh-CN" altLang="en-US" dirty="0"/>
              <a:t>的准确率和</a:t>
            </a:r>
            <a:r>
              <a:rPr lang="en-US" altLang="zh-CN" dirty="0"/>
              <a:t>NER 91.21%</a:t>
            </a:r>
            <a:r>
              <a:rPr lang="zh-CN" altLang="en-US" dirty="0"/>
              <a:t>的</a:t>
            </a:r>
            <a:r>
              <a:rPr lang="en-US" altLang="zh-CN" dirty="0"/>
              <a:t>F1</a:t>
            </a:r>
            <a:r>
              <a:rPr lang="zh-CN" altLang="en-US" dirty="0"/>
              <a:t>分数。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710865A-B29A-DEC5-2ED0-A25AEF59FF3F}"/>
              </a:ext>
            </a:extLst>
          </p:cNvPr>
          <p:cNvSpPr txBox="1"/>
          <p:nvPr/>
        </p:nvSpPr>
        <p:spPr>
          <a:xfrm>
            <a:off x="6293074" y="1065892"/>
            <a:ext cx="4763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基于双向</a:t>
            </a:r>
            <a:r>
              <a:rPr lang="en-US" altLang="zh-CN" b="1" dirty="0"/>
              <a:t>LSTM - CNNs - CRF</a:t>
            </a:r>
            <a:r>
              <a:rPr lang="zh-CN" altLang="en-US" b="1" dirty="0"/>
              <a:t>的端到端序列标记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0A78743-2F98-0B79-88B1-720FA71D0CD4}"/>
              </a:ext>
            </a:extLst>
          </p:cNvPr>
          <p:cNvSpPr txBox="1"/>
          <p:nvPr/>
        </p:nvSpPr>
        <p:spPr>
          <a:xfrm>
            <a:off x="8674578" y="5682703"/>
            <a:ext cx="34259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双向</a:t>
            </a:r>
            <a:r>
              <a:rPr lang="en-US" altLang="zh-CN" dirty="0"/>
              <a:t>LSTM-CNNs-CRF</a:t>
            </a:r>
            <a:r>
              <a:rPr lang="zh-CN" altLang="en-US" dirty="0"/>
              <a:t>神经网络模型的架构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3BD88F6-2F72-3463-FB30-AC8D3185A2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91" t="2939" r="5451"/>
          <a:stretch/>
        </p:blipFill>
        <p:spPr>
          <a:xfrm>
            <a:off x="91440" y="670561"/>
            <a:ext cx="4763008" cy="604044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762985E-7369-329A-0C3B-8022925B4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0962" y="1597138"/>
            <a:ext cx="2848913" cy="3923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028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0" y="685800"/>
            <a:ext cx="12192000" cy="6187439"/>
          </a:xfrm>
          <a:prstGeom prst="rect">
            <a:avLst/>
          </a:prstGeom>
          <a:solidFill>
            <a:schemeClr val="bg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方法，这是一种利用大型预训练文本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-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文本语言模型和最先进的机器翻译技术的注释投影新方法。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将标签投影任务分解为两个子任务：（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1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）候选生成步骤，其中使用多语言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T5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模型生成一组投影候选项，以及（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2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）候选选择步骤，其中根据翻译概率对生成的候选项进行排名。作者在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5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个印欧语系和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8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个低资源非洲语言的内在和外在任务上进行了实验。实验结果表明，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在性能上显著超越了之前的注释投影方法。作者认为</a:t>
            </a:r>
            <a:r>
              <a:rPr lang="en-US" altLang="zh-CN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T-Projection</a:t>
            </a:r>
            <a:r>
              <a:rPr lang="zh-CN" altLang="en-US" dirty="0"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能够帮助自动缓解序列标注任务中高质量训练数据的缺乏。</a:t>
            </a:r>
          </a:p>
        </p:txBody>
      </p:sp>
      <p:sp>
        <p:nvSpPr>
          <p:cNvPr id="5" name="矩形 4"/>
          <p:cNvSpPr/>
          <p:nvPr/>
        </p:nvSpPr>
        <p:spPr>
          <a:xfrm>
            <a:off x="0" y="1"/>
            <a:ext cx="12192000" cy="670560"/>
          </a:xfrm>
          <a:prstGeom prst="rect">
            <a:avLst/>
          </a:prstGeom>
          <a:solidFill>
            <a:srgbClr val="0C5F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pitchFamily="2" charset="-122"/>
              <a:ea typeface="字魂58号-创中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16992" y="-1"/>
            <a:ext cx="6193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dirty="0">
                <a:solidFill>
                  <a:schemeClr val="bg1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07.</a:t>
            </a:r>
            <a:r>
              <a:rPr lang="zh-CN" altLang="en-US" sz="3500" dirty="0">
                <a:solidFill>
                  <a:schemeClr val="bg1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案例介绍</a:t>
            </a:r>
            <a:endParaRPr lang="zh-CN" altLang="en-US" sz="3600" b="1" dirty="0">
              <a:solidFill>
                <a:schemeClr val="bg1"/>
              </a:solidFill>
              <a:latin typeface="字魂59号-创粗黑" panose="00000500000000000000" pitchFamily="2" charset="-122"/>
              <a:ea typeface="字魂58号-创中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2C1D09E-368D-591E-1778-84903C6E063A}"/>
              </a:ext>
            </a:extLst>
          </p:cNvPr>
          <p:cNvSpPr txBox="1"/>
          <p:nvPr/>
        </p:nvSpPr>
        <p:spPr>
          <a:xfrm>
            <a:off x="162559" y="883921"/>
            <a:ext cx="116460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     一个应用基于双向</a:t>
            </a:r>
            <a:r>
              <a:rPr lang="en-US" altLang="zh-CN" dirty="0"/>
              <a:t>LSTM - CNNs - CRF </a:t>
            </a:r>
            <a:r>
              <a:rPr lang="zh-CN" altLang="en-US" dirty="0"/>
              <a:t>的端到端序列标记的样例是 </a:t>
            </a:r>
            <a:r>
              <a:rPr lang="en-US" altLang="zh-CN" b="1" dirty="0" err="1"/>
              <a:t>DeepCRF</a:t>
            </a:r>
            <a:r>
              <a:rPr lang="zh-CN" altLang="en-US" dirty="0"/>
              <a:t>。</a:t>
            </a:r>
            <a:r>
              <a:rPr lang="en-US" altLang="zh-CN" dirty="0" err="1"/>
              <a:t>DeepCRF</a:t>
            </a:r>
            <a:r>
              <a:rPr lang="en-US" altLang="zh-CN" dirty="0"/>
              <a:t>  </a:t>
            </a:r>
            <a:r>
              <a:rPr lang="zh-CN" altLang="en-US" dirty="0"/>
              <a:t>是一个深度学习框架，结合了双向长短期记忆神经网络 </a:t>
            </a:r>
            <a:r>
              <a:rPr lang="en-US" altLang="zh-CN" dirty="0"/>
              <a:t>(</a:t>
            </a:r>
            <a:r>
              <a:rPr lang="en-US" altLang="zh-CN" dirty="0" err="1"/>
              <a:t>BiLSTM</a:t>
            </a:r>
            <a:r>
              <a:rPr lang="en-US" altLang="zh-CN" dirty="0"/>
              <a:t>)</a:t>
            </a:r>
            <a:r>
              <a:rPr lang="zh-CN" altLang="en-US" dirty="0"/>
              <a:t>、卷积神经网络 </a:t>
            </a:r>
            <a:r>
              <a:rPr lang="en-US" altLang="zh-CN" dirty="0"/>
              <a:t>(CNN) </a:t>
            </a:r>
            <a:r>
              <a:rPr lang="zh-CN" altLang="en-US" dirty="0"/>
              <a:t>和条件随机场 </a:t>
            </a:r>
            <a:r>
              <a:rPr lang="en-US" altLang="zh-CN" dirty="0"/>
              <a:t>(CRF) </a:t>
            </a:r>
            <a:r>
              <a:rPr lang="zh-CN" altLang="en-US" dirty="0"/>
              <a:t>的序列标记模型。它的目标是实现高效准确地对文本序列进行标记，例如命名实体识别、词性标注、实体关系抽取等任务。</a:t>
            </a:r>
            <a:endParaRPr lang="en-US" altLang="zh-CN" dirty="0"/>
          </a:p>
          <a:p>
            <a:r>
              <a:rPr lang="en-US" altLang="zh-CN" dirty="0"/>
              <a:t>         </a:t>
            </a:r>
            <a:r>
              <a:rPr lang="en-US" altLang="zh-CN" dirty="0" err="1"/>
              <a:t>DeepCRF</a:t>
            </a:r>
            <a:r>
              <a:rPr lang="en-US" altLang="zh-CN" dirty="0"/>
              <a:t> </a:t>
            </a:r>
            <a:r>
              <a:rPr lang="zh-CN" altLang="en-US" dirty="0"/>
              <a:t>的优势在于端到端的序列标记能力，它将 </a:t>
            </a:r>
            <a:r>
              <a:rPr lang="en-US" altLang="zh-CN" dirty="0" err="1"/>
              <a:t>BiLSTM</a:t>
            </a:r>
            <a:r>
              <a:rPr lang="zh-CN" altLang="en-US" dirty="0"/>
              <a:t>、</a:t>
            </a:r>
            <a:r>
              <a:rPr lang="en-US" altLang="zh-CN" dirty="0"/>
              <a:t>CNN </a:t>
            </a:r>
            <a:r>
              <a:rPr lang="zh-CN" altLang="en-US" dirty="0"/>
              <a:t>和 </a:t>
            </a:r>
            <a:r>
              <a:rPr lang="en-US" altLang="zh-CN" dirty="0"/>
              <a:t>CRF </a:t>
            </a:r>
            <a:r>
              <a:rPr lang="zh-CN" altLang="en-US" dirty="0"/>
              <a:t>三个模块无缝集成，通过联合优化这些模块，可以在序列标记任务中取得较好的性能。</a:t>
            </a:r>
            <a:r>
              <a:rPr lang="en-US" altLang="zh-CN" dirty="0" err="1"/>
              <a:t>DeepCRF</a:t>
            </a:r>
            <a:r>
              <a:rPr lang="en-US" altLang="zh-CN" dirty="0"/>
              <a:t> </a:t>
            </a:r>
            <a:r>
              <a:rPr lang="zh-CN" altLang="en-US" dirty="0"/>
              <a:t>提供了可定制的接口，使用户能够灵活地在自己的应用中使用和调整模型。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E669F62-E3E8-4150-ADED-B2FF160A4A6D}"/>
              </a:ext>
            </a:extLst>
          </p:cNvPr>
          <p:cNvSpPr txBox="1"/>
          <p:nvPr/>
        </p:nvSpPr>
        <p:spPr>
          <a:xfrm>
            <a:off x="7415336" y="2518349"/>
            <a:ext cx="4495165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</a:t>
            </a:r>
            <a:r>
              <a:rPr lang="zh-CN" altLang="en-US" sz="1600" dirty="0"/>
              <a:t>一些其他应用：</a:t>
            </a:r>
          </a:p>
          <a:p>
            <a:pPr>
              <a:buFont typeface="+mj-lt"/>
              <a:buAutoNum type="arabicPeriod"/>
            </a:pPr>
            <a:r>
              <a:rPr lang="en-US" altLang="zh-CN" sz="1600" dirty="0"/>
              <a:t>TensorFlow-NER</a:t>
            </a:r>
            <a:r>
              <a:rPr lang="zh-CN" altLang="en-US" sz="1600" dirty="0"/>
              <a:t>：这是一个使用</a:t>
            </a:r>
            <a:r>
              <a:rPr lang="en-US" altLang="zh-CN" sz="1600" dirty="0"/>
              <a:t>TensorFlow</a:t>
            </a:r>
            <a:r>
              <a:rPr lang="zh-CN" altLang="en-US" sz="1600" dirty="0"/>
              <a:t>框架实现的命名实体识别系统，结合了双向</a:t>
            </a:r>
            <a:r>
              <a:rPr lang="en-US" altLang="zh-CN" sz="1600" dirty="0"/>
              <a:t>LSTM</a:t>
            </a:r>
            <a:r>
              <a:rPr lang="zh-CN" altLang="en-US" sz="1600" dirty="0"/>
              <a:t>、</a:t>
            </a:r>
            <a:r>
              <a:rPr lang="en-US" altLang="zh-CN" sz="1600" dirty="0"/>
              <a:t>CNN</a:t>
            </a:r>
            <a:r>
              <a:rPr lang="zh-CN" altLang="en-US" sz="1600" dirty="0"/>
              <a:t>和</a:t>
            </a:r>
            <a:r>
              <a:rPr lang="en-US" altLang="zh-CN" sz="1600" dirty="0"/>
              <a:t>CRF</a:t>
            </a:r>
            <a:r>
              <a:rPr lang="zh-CN" altLang="en-US" sz="1600" dirty="0"/>
              <a:t>模型。</a:t>
            </a:r>
          </a:p>
          <a:p>
            <a:pPr>
              <a:buFont typeface="+mj-lt"/>
              <a:buAutoNum type="arabicPeriod"/>
            </a:pPr>
            <a:r>
              <a:rPr lang="en-US" altLang="zh-CN" sz="1600" dirty="0" err="1"/>
              <a:t>PyTorch</a:t>
            </a:r>
            <a:r>
              <a:rPr lang="en-US" altLang="zh-CN" sz="1600" dirty="0"/>
              <a:t>-CRF</a:t>
            </a:r>
            <a:r>
              <a:rPr lang="zh-CN" altLang="en-US" sz="1600" dirty="0"/>
              <a:t>：这是一个基于</a:t>
            </a:r>
            <a:r>
              <a:rPr lang="en-US" altLang="zh-CN" sz="1600" dirty="0" err="1"/>
              <a:t>PyTorch</a:t>
            </a:r>
            <a:r>
              <a:rPr lang="zh-CN" altLang="en-US" sz="1600" dirty="0"/>
              <a:t>深度学习框架的条件随机场序列标记工具，支持双向</a:t>
            </a:r>
            <a:r>
              <a:rPr lang="en-US" altLang="zh-CN" sz="1600" dirty="0"/>
              <a:t>LSTM</a:t>
            </a:r>
            <a:r>
              <a:rPr lang="zh-CN" altLang="en-US" sz="1600" dirty="0"/>
              <a:t>和</a:t>
            </a:r>
            <a:r>
              <a:rPr lang="en-US" altLang="zh-CN" sz="1600" dirty="0"/>
              <a:t>CNN</a:t>
            </a:r>
            <a:r>
              <a:rPr lang="zh-CN" altLang="en-US" sz="1600" dirty="0"/>
              <a:t>层。</a:t>
            </a:r>
          </a:p>
          <a:p>
            <a:pPr>
              <a:buFont typeface="+mj-lt"/>
              <a:buAutoNum type="arabicPeriod"/>
            </a:pPr>
            <a:r>
              <a:rPr lang="en-US" altLang="zh-CN" sz="1600" dirty="0" err="1"/>
              <a:t>Keras</a:t>
            </a:r>
            <a:r>
              <a:rPr lang="en-US" altLang="zh-CN" sz="1600" dirty="0"/>
              <a:t>-</a:t>
            </a:r>
            <a:r>
              <a:rPr lang="en-US" altLang="zh-CN" sz="1600" dirty="0" err="1"/>
              <a:t>BiLSTM</a:t>
            </a:r>
            <a:r>
              <a:rPr lang="en-US" altLang="zh-CN" sz="1600" dirty="0"/>
              <a:t>-CRF</a:t>
            </a:r>
            <a:r>
              <a:rPr lang="zh-CN" altLang="en-US" sz="1600" dirty="0"/>
              <a:t>：这是一个基于</a:t>
            </a:r>
            <a:r>
              <a:rPr lang="en-US" altLang="zh-CN" sz="1600" dirty="0" err="1"/>
              <a:t>Keras</a:t>
            </a:r>
            <a:r>
              <a:rPr lang="zh-CN" altLang="en-US" sz="1600" dirty="0"/>
              <a:t>深度学习库的双向</a:t>
            </a:r>
            <a:r>
              <a:rPr lang="en-US" altLang="zh-CN" sz="1600" dirty="0"/>
              <a:t>LSTM - CRF</a:t>
            </a:r>
            <a:r>
              <a:rPr lang="zh-CN" altLang="en-US" sz="1600" dirty="0"/>
              <a:t>序列标记模型，结合了</a:t>
            </a:r>
            <a:r>
              <a:rPr lang="en-US" altLang="zh-CN" sz="1600" dirty="0"/>
              <a:t>LSTM</a:t>
            </a:r>
            <a:r>
              <a:rPr lang="zh-CN" altLang="en-US" sz="1600" dirty="0"/>
              <a:t>层和</a:t>
            </a:r>
            <a:r>
              <a:rPr lang="en-US" altLang="zh-CN" sz="1600" dirty="0"/>
              <a:t>CRF</a:t>
            </a:r>
            <a:r>
              <a:rPr lang="zh-CN" altLang="en-US" sz="1600" dirty="0"/>
              <a:t>层。</a:t>
            </a:r>
          </a:p>
          <a:p>
            <a:pPr>
              <a:buFont typeface="+mj-lt"/>
              <a:buAutoNum type="arabicPeriod"/>
            </a:pPr>
            <a:r>
              <a:rPr lang="en-US" altLang="zh-CN" sz="1600" dirty="0" err="1"/>
              <a:t>AllenNLP</a:t>
            </a:r>
            <a:r>
              <a:rPr lang="zh-CN" altLang="en-US" sz="1600" dirty="0"/>
              <a:t>：这是一个开源的自然语言处理库，提供了多种用于序列标记的模型，包括基于</a:t>
            </a:r>
            <a:r>
              <a:rPr lang="en-US" altLang="zh-CN" sz="1600" dirty="0" err="1"/>
              <a:t>BiLSTM</a:t>
            </a:r>
            <a:r>
              <a:rPr lang="zh-CN" altLang="en-US" sz="1600" dirty="0"/>
              <a:t>、</a:t>
            </a:r>
            <a:r>
              <a:rPr lang="en-US" altLang="zh-CN" sz="1600" dirty="0"/>
              <a:t>CNN</a:t>
            </a:r>
            <a:r>
              <a:rPr lang="zh-CN" altLang="en-US" sz="1600" dirty="0"/>
              <a:t>和</a:t>
            </a:r>
            <a:r>
              <a:rPr lang="en-US" altLang="zh-CN" sz="1600" dirty="0"/>
              <a:t>CRF</a:t>
            </a:r>
            <a:r>
              <a:rPr lang="zh-CN" altLang="en-US" sz="1600" dirty="0"/>
              <a:t>的模型。</a:t>
            </a:r>
          </a:p>
          <a:p>
            <a:pPr>
              <a:buFont typeface="+mj-lt"/>
              <a:buAutoNum type="arabicPeriod"/>
            </a:pPr>
            <a:r>
              <a:rPr lang="en-US" altLang="zh-CN" sz="1600" dirty="0"/>
              <a:t>Flair</a:t>
            </a:r>
            <a:r>
              <a:rPr lang="zh-CN" altLang="en-US" sz="1600" dirty="0"/>
              <a:t>：这是一个针对序列标记和文本分类任务设计的</a:t>
            </a:r>
            <a:r>
              <a:rPr lang="en-US" altLang="zh-CN" sz="1600" dirty="0"/>
              <a:t>Python</a:t>
            </a:r>
            <a:r>
              <a:rPr lang="zh-CN" altLang="en-US" sz="1600" dirty="0"/>
              <a:t>库，集成了</a:t>
            </a:r>
            <a:r>
              <a:rPr lang="en-US" altLang="zh-CN" sz="1600" dirty="0" err="1"/>
              <a:t>BiLSTM</a:t>
            </a:r>
            <a:r>
              <a:rPr lang="zh-CN" altLang="en-US" sz="1600" dirty="0"/>
              <a:t>、</a:t>
            </a:r>
            <a:r>
              <a:rPr lang="en-US" altLang="zh-CN" sz="1600" dirty="0"/>
              <a:t>CNN</a:t>
            </a:r>
            <a:r>
              <a:rPr lang="zh-CN" altLang="en-US" sz="1600" dirty="0"/>
              <a:t>和</a:t>
            </a:r>
            <a:r>
              <a:rPr lang="en-US" altLang="zh-CN" sz="1600" dirty="0"/>
              <a:t>CRF</a:t>
            </a:r>
            <a:r>
              <a:rPr lang="zh-CN" altLang="en-US" sz="1600" dirty="0"/>
              <a:t>模型，提供了方便易用的接口和预训练模型。</a:t>
            </a:r>
          </a:p>
          <a:p>
            <a:r>
              <a:rPr lang="zh-CN" altLang="en-US" dirty="0"/>
              <a:t>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5B88223-1639-2EA2-82CC-34DED9FCC1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3431" y="3508057"/>
            <a:ext cx="1701887" cy="1733639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1EC68EF4-6FD6-02D7-42D2-F4BB31C51F24}"/>
              </a:ext>
            </a:extLst>
          </p:cNvPr>
          <p:cNvSpPr txBox="1"/>
          <p:nvPr/>
        </p:nvSpPr>
        <p:spPr>
          <a:xfrm>
            <a:off x="316992" y="2999733"/>
            <a:ext cx="487642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/>
              <a:t>DeepCRF</a:t>
            </a:r>
            <a:r>
              <a:rPr lang="en-US" altLang="zh-CN" sz="1600" dirty="0"/>
              <a:t> </a:t>
            </a:r>
            <a:r>
              <a:rPr lang="zh-CN" altLang="en-US" sz="1600" dirty="0"/>
              <a:t>的主要工作流程如下：</a:t>
            </a:r>
          </a:p>
          <a:p>
            <a:pPr>
              <a:buFont typeface="+mj-lt"/>
              <a:buAutoNum type="arabicPeriod"/>
            </a:pPr>
            <a:r>
              <a:rPr lang="zh-CN" altLang="en-US" sz="1600" dirty="0"/>
              <a:t>输入数据预处理：将原始文本转换为序列标记的输入格式，例如将词汇进行编码和分词。</a:t>
            </a:r>
          </a:p>
          <a:p>
            <a:pPr>
              <a:buFont typeface="+mj-lt"/>
              <a:buAutoNum type="arabicPeriod"/>
            </a:pPr>
            <a:r>
              <a:rPr lang="en-US" altLang="zh-CN" sz="1600" dirty="0" err="1"/>
              <a:t>BiLSTM</a:t>
            </a:r>
            <a:r>
              <a:rPr lang="en-US" altLang="zh-CN" sz="1600" dirty="0"/>
              <a:t> </a:t>
            </a:r>
            <a:r>
              <a:rPr lang="zh-CN" altLang="en-US" sz="1600" dirty="0"/>
              <a:t>编码层：使用双向 </a:t>
            </a:r>
            <a:r>
              <a:rPr lang="en-US" altLang="zh-CN" sz="1600" dirty="0"/>
              <a:t>LSTM </a:t>
            </a:r>
            <a:r>
              <a:rPr lang="zh-CN" altLang="en-US" sz="1600" dirty="0"/>
              <a:t>将输入序列中的每个标记编码为一个向量表示，考虑其上下文信息。</a:t>
            </a:r>
          </a:p>
          <a:p>
            <a:pPr>
              <a:buFont typeface="+mj-lt"/>
              <a:buAutoNum type="arabicPeriod"/>
            </a:pPr>
            <a:r>
              <a:rPr lang="en-US" altLang="zh-CN" sz="1600" dirty="0"/>
              <a:t>CNN </a:t>
            </a:r>
            <a:r>
              <a:rPr lang="zh-CN" altLang="en-US" sz="1600" dirty="0"/>
              <a:t>特征提取层：在 </a:t>
            </a:r>
            <a:r>
              <a:rPr lang="en-US" altLang="zh-CN" sz="1600" dirty="0" err="1"/>
              <a:t>BiLSTM</a:t>
            </a:r>
            <a:r>
              <a:rPr lang="en-US" altLang="zh-CN" sz="1600" dirty="0"/>
              <a:t> </a:t>
            </a:r>
            <a:r>
              <a:rPr lang="zh-CN" altLang="en-US" sz="1600" dirty="0"/>
              <a:t>编码层之上，应用一维卷积神经网络进一步提取局部特征，以捕捉标记之间的依赖关系。</a:t>
            </a:r>
          </a:p>
          <a:p>
            <a:pPr>
              <a:buFont typeface="+mj-lt"/>
              <a:buAutoNum type="arabicPeriod"/>
            </a:pPr>
            <a:r>
              <a:rPr lang="en-US" altLang="zh-CN" sz="1600" dirty="0"/>
              <a:t>CRF </a:t>
            </a:r>
            <a:r>
              <a:rPr lang="zh-CN" altLang="en-US" sz="1600" dirty="0"/>
              <a:t>标记层：利用条件随机场 </a:t>
            </a:r>
            <a:r>
              <a:rPr lang="en-US" altLang="zh-CN" sz="1600" dirty="0"/>
              <a:t>(CRF) </a:t>
            </a:r>
            <a:r>
              <a:rPr lang="zh-CN" altLang="en-US" sz="1600" dirty="0"/>
              <a:t>模型对标记序列进行全局的标记约束和优化，以最大化标记的一致性。</a:t>
            </a:r>
          </a:p>
          <a:p>
            <a:pPr>
              <a:buFont typeface="+mj-lt"/>
              <a:buAutoNum type="arabicPeriod"/>
            </a:pPr>
            <a:r>
              <a:rPr lang="zh-CN" altLang="en-US" sz="1600" dirty="0"/>
              <a:t>输出结果解码：将最终得到的标记序列进行解码，生成应用特定任务所需的标记结果。</a:t>
            </a:r>
          </a:p>
        </p:txBody>
      </p:sp>
    </p:spTree>
    <p:extLst>
      <p:ext uri="{BB962C8B-B14F-4D97-AF65-F5344CB8AC3E}">
        <p14:creationId xmlns:p14="http://schemas.microsoft.com/office/powerpoint/2010/main" val="447777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"/>
            <a:ext cx="12192000" cy="685800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063774" y="2828835"/>
            <a:ext cx="78760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7200">
                <a:solidFill>
                  <a:schemeClr val="bg1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谢谢观赏</a:t>
            </a:r>
            <a:endParaRPr lang="zh-CN" altLang="en-US" sz="7200" dirty="0">
              <a:solidFill>
                <a:schemeClr val="bg1"/>
              </a:solidFill>
              <a:latin typeface="字魂59号-创粗黑" panose="00000500000000000000" pitchFamily="2" charset="-122"/>
              <a:ea typeface="字魂58号-创中黑" panose="00000500000000000000" pitchFamily="2" charset="-122"/>
              <a:sym typeface="字魂59号-创粗黑" panose="00000500000000000000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333762" y="5510075"/>
            <a:ext cx="75244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FFFF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学号：</a:t>
            </a:r>
            <a:r>
              <a:rPr lang="en-US" altLang="zh-CN" sz="2800" dirty="0">
                <a:solidFill>
                  <a:srgbClr val="FFFFFF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001       </a:t>
            </a:r>
            <a:r>
              <a:rPr lang="zh-CN" altLang="en-US" sz="2800" dirty="0">
                <a:solidFill>
                  <a:srgbClr val="FFFFFF"/>
                </a:solidFill>
                <a:latin typeface="字魂59号-创粗黑" panose="00000500000000000000" pitchFamily="2" charset="-122"/>
                <a:ea typeface="字魂58号-创中黑" panose="00000500000000000000" pitchFamily="2" charset="-122"/>
                <a:sym typeface="字魂59号-创粗黑" panose="00000500000000000000" pitchFamily="2" charset="-122"/>
              </a:rPr>
              <a:t>姓名：青岛高校菌</a:t>
            </a:r>
          </a:p>
        </p:txBody>
      </p:sp>
      <p:sp>
        <p:nvSpPr>
          <p:cNvPr id="2" name="流程图: 联系 1"/>
          <p:cNvSpPr/>
          <p:nvPr/>
        </p:nvSpPr>
        <p:spPr>
          <a:xfrm>
            <a:off x="9858238" y="471740"/>
            <a:ext cx="1764000" cy="17640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655" y="493784"/>
            <a:ext cx="1721165" cy="17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4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</TotalTime>
  <Words>2217</Words>
  <Application>Microsoft Office PowerPoint</Application>
  <PresentationFormat>宽屏</PresentationFormat>
  <Paragraphs>73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字魂59号-创粗黑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晶怡 田</cp:lastModifiedBy>
  <cp:revision>115</cp:revision>
  <dcterms:created xsi:type="dcterms:W3CDTF">2019-08-09T01:51:51Z</dcterms:created>
  <dcterms:modified xsi:type="dcterms:W3CDTF">2024-04-10T15:37:23Z</dcterms:modified>
</cp:coreProperties>
</file>

<file path=docProps/thumbnail.jpeg>
</file>